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AFE20D-25D3-4B78-B779-2F16AE0CF009}">
  <a:tblStyle styleId="{31AFE20D-25D3-4B78-B779-2F16AE0CF0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0cd164a5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0cd164a5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greetings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Refresh previous procedure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0e354c72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40e354c72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-tell procedure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explain probability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explain</a:t>
            </a:r>
            <a:r>
              <a:rPr lang="en"/>
              <a:t> homology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ascending</a:t>
            </a:r>
            <a:r>
              <a:rPr lang="en"/>
              <a:t>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0e354c72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40e354c72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 tgr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tr,gr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difference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0e354c72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40e354c72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ML results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Explain bottom two detail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Point the tyrosine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38e851aeba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38e851aeba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0e354c72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0e354c72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Result of ligbuilder+autogrow4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Mention binding affinities and probable ki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Mention dock software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38e851aeb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38e851aeb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Mention similarities to fad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Provide general idea of drug strucuture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8e851aeb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38e851aeb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Explain 2d diag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Provide imp info of SAR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8e851aeba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38e851aeba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38e851aeb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38e851aeb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38e851aeb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38e851aeb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8e851aeba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38e851aeba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8e851aeba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38e851aeba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8e851aeba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38e851aeba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8e851aeba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38e851aeba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38e851aeba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38e851aeba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8e851aeba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38e851aeba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8e851aeb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38e851aeb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Mention starting plan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Short procedure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methods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Binding pocket pred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Structural</a:t>
            </a:r>
            <a:r>
              <a:rPr lang="en"/>
              <a:t> superoposition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Literature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1100">
        <p14:prism dir="l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i.org/10.1186/s13321-018-0285-8" TargetMode="External"/><Relationship Id="rId4" Type="http://schemas.openxmlformats.org/officeDocument/2006/relationships/hyperlink" Target="about:blank" TargetMode="External"/><Relationship Id="rId5" Type="http://schemas.openxmlformats.org/officeDocument/2006/relationships/hyperlink" Target="https://doi.org/10.1093/bioinformatics/btae370" TargetMode="External"/><Relationship Id="rId6" Type="http://schemas.openxmlformats.org/officeDocument/2006/relationships/hyperlink" Target="https://doi.org/10.1038/s41598-024-52018-2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title"/>
          </p:nvPr>
        </p:nvSpPr>
        <p:spPr>
          <a:xfrm>
            <a:off x="79375" y="1381125"/>
            <a:ext cx="8520600" cy="27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FRAGMENT BASED DRUG DESIGN OF ANTHELMINTIC USING GENETIC ALGORITHM </a:t>
            </a:r>
            <a:endParaRPr/>
          </a:p>
        </p:txBody>
      </p:sp>
      <p:sp>
        <p:nvSpPr>
          <p:cNvPr id="100" name="Google Shape;10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17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 txBox="1"/>
          <p:nvPr/>
        </p:nvSpPr>
        <p:spPr>
          <a:xfrm>
            <a:off x="149225" y="4138725"/>
            <a:ext cx="7858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Nikil Krishna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126010091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3" name="Google Shape;103;p25"/>
          <p:cNvSpPr txBox="1"/>
          <p:nvPr/>
        </p:nvSpPr>
        <p:spPr>
          <a:xfrm>
            <a:off x="5546700" y="4076750"/>
            <a:ext cx="361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Supervisor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Dr.Venkatasubramanian Ulanganathan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/>
        </p:nvSpPr>
        <p:spPr>
          <a:xfrm>
            <a:off x="-8089" y="77947"/>
            <a:ext cx="9160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 u="sng">
                <a:solidFill>
                  <a:schemeClr val="dk2"/>
                </a:solidFill>
              </a:rPr>
              <a:t>RESULTS</a:t>
            </a:r>
            <a:endParaRPr b="1" sz="2900" u="sng">
              <a:solidFill>
                <a:schemeClr val="dk2"/>
              </a:solidFill>
            </a:endParaRPr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4488"/>
            <a:ext cx="9144001" cy="3164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 title="Screenshot_16-3-2025_155748_www.rcsb.org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67996"/>
            <a:ext cx="9144000" cy="117550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34"/>
          <p:cNvSpPr/>
          <p:nvPr/>
        </p:nvSpPr>
        <p:spPr>
          <a:xfrm>
            <a:off x="3095939" y="4457750"/>
            <a:ext cx="661875" cy="762000"/>
          </a:xfrm>
          <a:custGeom>
            <a:rect b="b" l="l" r="r" t="t"/>
            <a:pathLst>
              <a:path extrusionOk="0" h="30480" w="26475">
                <a:moveTo>
                  <a:pt x="18020" y="1270"/>
                </a:moveTo>
                <a:cubicBezTo>
                  <a:pt x="11996" y="2609"/>
                  <a:pt x="2372" y="2268"/>
                  <a:pt x="875" y="8255"/>
                </a:cubicBezTo>
                <a:cubicBezTo>
                  <a:pt x="-475" y="13657"/>
                  <a:pt x="74" y="20311"/>
                  <a:pt x="3415" y="24765"/>
                </a:cubicBezTo>
                <a:cubicBezTo>
                  <a:pt x="6200" y="28479"/>
                  <a:pt x="11473" y="30480"/>
                  <a:pt x="16115" y="30480"/>
                </a:cubicBezTo>
                <a:cubicBezTo>
                  <a:pt x="20052" y="30480"/>
                  <a:pt x="24395" y="27230"/>
                  <a:pt x="25640" y="23495"/>
                </a:cubicBezTo>
                <a:cubicBezTo>
                  <a:pt x="28265" y="15620"/>
                  <a:pt x="23255" y="5870"/>
                  <a:pt x="1738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244925"/>
            <a:ext cx="2189075" cy="37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/>
          <p:cNvPicPr preferRelativeResize="0"/>
          <p:nvPr/>
        </p:nvPicPr>
        <p:blipFill rotWithShape="1">
          <a:blip r:embed="rId4">
            <a:alphaModFix/>
          </a:blip>
          <a:srcRect b="-3280" l="-3449" r="3450" t="3280"/>
          <a:stretch/>
        </p:blipFill>
        <p:spPr>
          <a:xfrm>
            <a:off x="2959237" y="432822"/>
            <a:ext cx="2364900" cy="34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7575" y="128700"/>
            <a:ext cx="3159600" cy="40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 txBox="1"/>
          <p:nvPr/>
        </p:nvSpPr>
        <p:spPr>
          <a:xfrm>
            <a:off x="2325150" y="1787838"/>
            <a:ext cx="6279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chemeClr val="dk2"/>
                </a:solidFill>
              </a:rPr>
              <a:t>+         =</a:t>
            </a:r>
            <a:endParaRPr sz="7500">
              <a:solidFill>
                <a:schemeClr val="dk2"/>
              </a:solidFill>
            </a:endParaRPr>
          </a:p>
        </p:txBody>
      </p:sp>
      <p:sp>
        <p:nvSpPr>
          <p:cNvPr id="213" name="Google Shape;213;p35"/>
          <p:cNvSpPr txBox="1"/>
          <p:nvPr/>
        </p:nvSpPr>
        <p:spPr>
          <a:xfrm>
            <a:off x="634647" y="3967850"/>
            <a:ext cx="1453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Thioredoxin Reductase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4" name="Google Shape;214;p35"/>
          <p:cNvSpPr txBox="1"/>
          <p:nvPr/>
        </p:nvSpPr>
        <p:spPr>
          <a:xfrm>
            <a:off x="3509546" y="4106300"/>
            <a:ext cx="154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Glutathione Reductase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5827582" y="4106300"/>
            <a:ext cx="296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Thioredoxin Glutathione Reductase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6" name="Google Shape;216;p35"/>
          <p:cNvSpPr txBox="1"/>
          <p:nvPr/>
        </p:nvSpPr>
        <p:spPr>
          <a:xfrm>
            <a:off x="6081971" y="0"/>
            <a:ext cx="26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Schistosoma Mansoni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7" name="Google Shape;21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2925"/>
            <a:ext cx="8839202" cy="27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6"/>
          <p:cNvSpPr txBox="1"/>
          <p:nvPr/>
        </p:nvSpPr>
        <p:spPr>
          <a:xfrm>
            <a:off x="2609825" y="552625"/>
            <a:ext cx="6550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2"/>
              </a:solidFill>
            </a:endParaRPr>
          </a:p>
        </p:txBody>
      </p:sp>
      <p:sp>
        <p:nvSpPr>
          <p:cNvPr id="225" name="Google Shape;225;p36"/>
          <p:cNvSpPr txBox="1"/>
          <p:nvPr/>
        </p:nvSpPr>
        <p:spPr>
          <a:xfrm>
            <a:off x="1625575" y="0"/>
            <a:ext cx="6565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 u="sng">
                <a:solidFill>
                  <a:schemeClr val="dk1"/>
                </a:solidFill>
              </a:rPr>
              <a:t>3) BINDING POCKET ANALYSIS</a:t>
            </a:r>
            <a:endParaRPr b="1" sz="2900" u="sng">
              <a:solidFill>
                <a:schemeClr val="dk1"/>
              </a:solidFill>
            </a:endParaRPr>
          </a:p>
        </p:txBody>
      </p:sp>
      <p:cxnSp>
        <p:nvCxnSpPr>
          <p:cNvPr id="226" name="Google Shape;226;p36"/>
          <p:cNvCxnSpPr/>
          <p:nvPr/>
        </p:nvCxnSpPr>
        <p:spPr>
          <a:xfrm>
            <a:off x="2705075" y="3632375"/>
            <a:ext cx="159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6"/>
          <p:cNvCxnSpPr/>
          <p:nvPr/>
        </p:nvCxnSpPr>
        <p:spPr>
          <a:xfrm>
            <a:off x="6927825" y="3108500"/>
            <a:ext cx="15900" cy="9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36"/>
          <p:cNvSpPr txBox="1"/>
          <p:nvPr/>
        </p:nvSpPr>
        <p:spPr>
          <a:xfrm>
            <a:off x="2085950" y="4330875"/>
            <a:ext cx="659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Pocket #1                                                       Pocket #2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9" name="Google Shape;229;p36"/>
          <p:cNvSpPr txBox="1"/>
          <p:nvPr/>
        </p:nvSpPr>
        <p:spPr>
          <a:xfrm>
            <a:off x="3308550" y="661213"/>
            <a:ext cx="602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</a:rPr>
              <a:t>P2rank Result</a:t>
            </a:r>
            <a:endParaRPr b="1" sz="18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7" title="image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54625"/>
            <a:ext cx="4164852" cy="20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7" title="image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1050" y="1654625"/>
            <a:ext cx="4826750" cy="208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7"/>
          <p:cNvSpPr txBox="1"/>
          <p:nvPr/>
        </p:nvSpPr>
        <p:spPr>
          <a:xfrm>
            <a:off x="2244700" y="187375"/>
            <a:ext cx="748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BINDING POCKET VISUALISATION</a:t>
            </a:r>
            <a:endParaRPr b="1" sz="2400">
              <a:solidFill>
                <a:schemeClr val="dk1"/>
              </a:solidFill>
            </a:endParaRPr>
          </a:p>
        </p:txBody>
      </p:sp>
      <p:cxnSp>
        <p:nvCxnSpPr>
          <p:cNvPr id="238" name="Google Shape;238;p37"/>
          <p:cNvCxnSpPr/>
          <p:nvPr/>
        </p:nvCxnSpPr>
        <p:spPr>
          <a:xfrm>
            <a:off x="6959575" y="2933750"/>
            <a:ext cx="0" cy="15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37"/>
          <p:cNvCxnSpPr/>
          <p:nvPr/>
        </p:nvCxnSpPr>
        <p:spPr>
          <a:xfrm>
            <a:off x="2974950" y="3060750"/>
            <a:ext cx="47700" cy="9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37"/>
          <p:cNvCxnSpPr/>
          <p:nvPr/>
        </p:nvCxnSpPr>
        <p:spPr>
          <a:xfrm>
            <a:off x="1133450" y="3108375"/>
            <a:ext cx="15900" cy="106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37"/>
          <p:cNvSpPr txBox="1"/>
          <p:nvPr/>
        </p:nvSpPr>
        <p:spPr>
          <a:xfrm>
            <a:off x="463500" y="4378375"/>
            <a:ext cx="821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Positive                     Negative                                           Hydrophillic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2" name="Google Shape;242;p37"/>
          <p:cNvSpPr txBox="1"/>
          <p:nvPr/>
        </p:nvSpPr>
        <p:spPr>
          <a:xfrm>
            <a:off x="860400" y="1124000"/>
            <a:ext cx="782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ELECTROSTATIC MAP                                 </a:t>
            </a:r>
            <a:r>
              <a:rPr lang="en" sz="1800">
                <a:solidFill>
                  <a:schemeClr val="dk1"/>
                </a:solidFill>
              </a:rPr>
              <a:t>LIPOPHILICITY</a:t>
            </a:r>
            <a:r>
              <a:rPr lang="en" sz="1800">
                <a:solidFill>
                  <a:schemeClr val="dk1"/>
                </a:solidFill>
              </a:rPr>
              <a:t> MAP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8" title="Screenshot 2025-03-21 2105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725" y="620575"/>
            <a:ext cx="3575025" cy="21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 title="Screenshot 2025-03-21 21052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1688" y="2705100"/>
            <a:ext cx="453136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 title="Screenshot 2025-03-21 2105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" y="2705100"/>
            <a:ext cx="408167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6631050" y="2340900"/>
            <a:ext cx="18414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-9.7 kcal/mol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4683725" y="2705100"/>
            <a:ext cx="332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-10.4 kcal/mol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52" name="Google Shape;25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850" y="691551"/>
            <a:ext cx="2435200" cy="233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8"/>
          <p:cNvSpPr txBox="1"/>
          <p:nvPr/>
        </p:nvSpPr>
        <p:spPr>
          <a:xfrm>
            <a:off x="2038225" y="2439025"/>
            <a:ext cx="163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-12.9 kcal/mol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4" name="Google Shape;254;p38"/>
          <p:cNvSpPr txBox="1"/>
          <p:nvPr/>
        </p:nvSpPr>
        <p:spPr>
          <a:xfrm>
            <a:off x="403225" y="3029125"/>
            <a:ext cx="163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-11.0 kcal/mol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5" name="Google Shape;255;p38"/>
          <p:cNvSpPr txBox="1"/>
          <p:nvPr/>
        </p:nvSpPr>
        <p:spPr>
          <a:xfrm>
            <a:off x="6340475" y="4681800"/>
            <a:ext cx="280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QuickVina2Docking (8)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6" name="Google Shape;256;p38"/>
          <p:cNvSpPr/>
          <p:nvPr/>
        </p:nvSpPr>
        <p:spPr>
          <a:xfrm>
            <a:off x="720122" y="702004"/>
            <a:ext cx="1001225" cy="1301100"/>
          </a:xfrm>
          <a:custGeom>
            <a:rect b="b" l="l" r="r" t="t"/>
            <a:pathLst>
              <a:path extrusionOk="0" h="52044" w="40049">
                <a:moveTo>
                  <a:pt x="36875" y="1503"/>
                </a:moveTo>
                <a:cubicBezTo>
                  <a:pt x="26058" y="-42"/>
                  <a:pt x="11046" y="-2159"/>
                  <a:pt x="4490" y="6583"/>
                </a:cubicBezTo>
                <a:cubicBezTo>
                  <a:pt x="-630" y="13409"/>
                  <a:pt x="-754" y="23705"/>
                  <a:pt x="1315" y="31983"/>
                </a:cubicBezTo>
                <a:cubicBezTo>
                  <a:pt x="2663" y="37373"/>
                  <a:pt x="1950" y="44524"/>
                  <a:pt x="6395" y="47858"/>
                </a:cubicBezTo>
                <a:cubicBezTo>
                  <a:pt x="11163" y="51434"/>
                  <a:pt x="19960" y="53978"/>
                  <a:pt x="24175" y="49763"/>
                </a:cubicBezTo>
                <a:cubicBezTo>
                  <a:pt x="31138" y="42800"/>
                  <a:pt x="35788" y="32879"/>
                  <a:pt x="36875" y="23093"/>
                </a:cubicBezTo>
                <a:cubicBezTo>
                  <a:pt x="37563" y="16902"/>
                  <a:pt x="40050" y="10907"/>
                  <a:pt x="40050" y="4678"/>
                </a:cubicBezTo>
                <a:cubicBezTo>
                  <a:pt x="40050" y="3323"/>
                  <a:pt x="38468" y="545"/>
                  <a:pt x="37510" y="150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7" name="Google Shape;257;p38"/>
          <p:cNvSpPr/>
          <p:nvPr/>
        </p:nvSpPr>
        <p:spPr>
          <a:xfrm>
            <a:off x="4571996" y="1088170"/>
            <a:ext cx="1429125" cy="1812550"/>
          </a:xfrm>
          <a:custGeom>
            <a:rect b="b" l="l" r="r" t="t"/>
            <a:pathLst>
              <a:path extrusionOk="0" h="72502" w="57165">
                <a:moveTo>
                  <a:pt x="46844" y="14286"/>
                </a:moveTo>
                <a:cubicBezTo>
                  <a:pt x="39409" y="8710"/>
                  <a:pt x="31531" y="3255"/>
                  <a:pt x="22714" y="316"/>
                </a:cubicBezTo>
                <a:cubicBezTo>
                  <a:pt x="19283" y="-828"/>
                  <a:pt x="15563" y="2120"/>
                  <a:pt x="12554" y="4126"/>
                </a:cubicBezTo>
                <a:cubicBezTo>
                  <a:pt x="9524" y="6146"/>
                  <a:pt x="5293" y="7219"/>
                  <a:pt x="3664" y="10476"/>
                </a:cubicBezTo>
                <a:cubicBezTo>
                  <a:pt x="-5503" y="28810"/>
                  <a:pt x="3754" y="58161"/>
                  <a:pt x="20809" y="69531"/>
                </a:cubicBezTo>
                <a:cubicBezTo>
                  <a:pt x="30293" y="75854"/>
                  <a:pt x="48731" y="70836"/>
                  <a:pt x="53829" y="60641"/>
                </a:cubicBezTo>
                <a:cubicBezTo>
                  <a:pt x="60991" y="46316"/>
                  <a:pt x="54641" y="27341"/>
                  <a:pt x="47479" y="1301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8" name="Google Shape;258;p38"/>
          <p:cNvSpPr/>
          <p:nvPr/>
        </p:nvSpPr>
        <p:spPr>
          <a:xfrm>
            <a:off x="6740617" y="2900720"/>
            <a:ext cx="1895950" cy="1583300"/>
          </a:xfrm>
          <a:custGeom>
            <a:rect b="b" l="l" r="r" t="t"/>
            <a:pathLst>
              <a:path extrusionOk="0" h="63332" w="75838">
                <a:moveTo>
                  <a:pt x="48761" y="33"/>
                </a:moveTo>
                <a:cubicBezTo>
                  <a:pt x="36574" y="845"/>
                  <a:pt x="24416" y="2786"/>
                  <a:pt x="12566" y="5748"/>
                </a:cubicBezTo>
                <a:cubicBezTo>
                  <a:pt x="7883" y="6919"/>
                  <a:pt x="2083" y="9905"/>
                  <a:pt x="1136" y="14638"/>
                </a:cubicBezTo>
                <a:cubicBezTo>
                  <a:pt x="-749" y="24061"/>
                  <a:pt x="-565" y="35341"/>
                  <a:pt x="4946" y="43213"/>
                </a:cubicBezTo>
                <a:cubicBezTo>
                  <a:pt x="12399" y="53860"/>
                  <a:pt x="25993" y="59746"/>
                  <a:pt x="38601" y="62898"/>
                </a:cubicBezTo>
                <a:cubicBezTo>
                  <a:pt x="48854" y="65461"/>
                  <a:pt x="59834" y="54815"/>
                  <a:pt x="65271" y="45753"/>
                </a:cubicBezTo>
                <a:cubicBezTo>
                  <a:pt x="68596" y="40212"/>
                  <a:pt x="73864" y="35512"/>
                  <a:pt x="75431" y="29243"/>
                </a:cubicBezTo>
                <a:cubicBezTo>
                  <a:pt x="77023" y="22874"/>
                  <a:pt x="72385" y="16080"/>
                  <a:pt x="68446" y="10828"/>
                </a:cubicBezTo>
                <a:cubicBezTo>
                  <a:pt x="65661" y="7114"/>
                  <a:pt x="63231" y="2392"/>
                  <a:pt x="58921" y="668"/>
                </a:cubicBezTo>
                <a:cubicBezTo>
                  <a:pt x="55580" y="-668"/>
                  <a:pt x="51724" y="668"/>
                  <a:pt x="48126" y="66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9" name="Google Shape;25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38"/>
          <p:cNvSpPr txBox="1"/>
          <p:nvPr/>
        </p:nvSpPr>
        <p:spPr>
          <a:xfrm>
            <a:off x="1613450" y="72375"/>
            <a:ext cx="6645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</a:rPr>
              <a:t>4) SCAFFOLD CORE FRAGMENTS USING LIGBUILDER</a:t>
            </a:r>
            <a:endParaRPr b="1" sz="18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</a:rPr>
              <a:t>					RESULTS</a:t>
            </a:r>
            <a:endParaRPr b="1" sz="1800" u="sng">
              <a:solidFill>
                <a:schemeClr val="dk1"/>
              </a:solidFill>
            </a:endParaRPr>
          </a:p>
        </p:txBody>
      </p:sp>
      <p:sp>
        <p:nvSpPr>
          <p:cNvPr id="261" name="Google Shape;261;p38"/>
          <p:cNvSpPr/>
          <p:nvPr/>
        </p:nvSpPr>
        <p:spPr>
          <a:xfrm>
            <a:off x="2434065" y="3679875"/>
            <a:ext cx="1222450" cy="1182825"/>
          </a:xfrm>
          <a:custGeom>
            <a:rect b="b" l="l" r="r" t="t"/>
            <a:pathLst>
              <a:path extrusionOk="0" h="47313" w="48898">
                <a:moveTo>
                  <a:pt x="47035" y="3175"/>
                </a:moveTo>
                <a:cubicBezTo>
                  <a:pt x="33878" y="544"/>
                  <a:pt x="15619" y="-2687"/>
                  <a:pt x="7030" y="7620"/>
                </a:cubicBezTo>
                <a:cubicBezTo>
                  <a:pt x="884" y="14995"/>
                  <a:pt x="45" y="25960"/>
                  <a:pt x="45" y="35560"/>
                </a:cubicBezTo>
                <a:cubicBezTo>
                  <a:pt x="45" y="39576"/>
                  <a:pt x="-137" y="46546"/>
                  <a:pt x="3855" y="46990"/>
                </a:cubicBezTo>
                <a:cubicBezTo>
                  <a:pt x="12230" y="47921"/>
                  <a:pt x="21608" y="46584"/>
                  <a:pt x="28620" y="41910"/>
                </a:cubicBezTo>
                <a:cubicBezTo>
                  <a:pt x="37773" y="35808"/>
                  <a:pt x="42462" y="24007"/>
                  <a:pt x="45130" y="13335"/>
                </a:cubicBezTo>
                <a:cubicBezTo>
                  <a:pt x="45991" y="9893"/>
                  <a:pt x="50273" y="6127"/>
                  <a:pt x="48305" y="3175"/>
                </a:cubicBezTo>
                <a:cubicBezTo>
                  <a:pt x="47197" y="1514"/>
                  <a:pt x="44637" y="1412"/>
                  <a:pt x="4322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9" title="image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5900"/>
            <a:ext cx="9143998" cy="37347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39"/>
          <p:cNvCxnSpPr/>
          <p:nvPr/>
        </p:nvCxnSpPr>
        <p:spPr>
          <a:xfrm>
            <a:off x="7626350" y="2346475"/>
            <a:ext cx="9000" cy="21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39"/>
          <p:cNvCxnSpPr/>
          <p:nvPr/>
        </p:nvCxnSpPr>
        <p:spPr>
          <a:xfrm>
            <a:off x="5594350" y="3029125"/>
            <a:ext cx="31800" cy="136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9"/>
          <p:cNvCxnSpPr/>
          <p:nvPr/>
        </p:nvCxnSpPr>
        <p:spPr>
          <a:xfrm>
            <a:off x="3276600" y="3235500"/>
            <a:ext cx="0" cy="10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9"/>
          <p:cNvSpPr txBox="1"/>
          <p:nvPr/>
        </p:nvSpPr>
        <p:spPr>
          <a:xfrm>
            <a:off x="1530350" y="4394425"/>
            <a:ext cx="649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                      -9.7                              -10.4                       FAD                   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1" name="Google Shape;27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300" y="965030"/>
            <a:ext cx="6580580" cy="40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0"/>
          <p:cNvSpPr txBox="1"/>
          <p:nvPr/>
        </p:nvSpPr>
        <p:spPr>
          <a:xfrm>
            <a:off x="1450975" y="155750"/>
            <a:ext cx="829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chemeClr val="dk1"/>
                </a:solidFill>
              </a:rPr>
              <a:t>2D INTERACTION DIAGRAM</a:t>
            </a:r>
            <a:endParaRPr b="1" sz="2800" u="sng">
              <a:solidFill>
                <a:schemeClr val="dk1"/>
              </a:solidFill>
            </a:endParaRPr>
          </a:p>
        </p:txBody>
      </p:sp>
      <p:sp>
        <p:nvSpPr>
          <p:cNvPr id="278" name="Google Shape;27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 txBox="1"/>
          <p:nvPr>
            <p:ph type="title"/>
          </p:nvPr>
        </p:nvSpPr>
        <p:spPr>
          <a:xfrm>
            <a:off x="216450" y="118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Summary</a:t>
            </a:r>
            <a:endParaRPr b="1" u="sng"/>
          </a:p>
        </p:txBody>
      </p:sp>
      <p:sp>
        <p:nvSpPr>
          <p:cNvPr id="284" name="Google Shape;28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41"/>
          <p:cNvSpPr txBox="1"/>
          <p:nvPr/>
        </p:nvSpPr>
        <p:spPr>
          <a:xfrm>
            <a:off x="397450" y="955500"/>
            <a:ext cx="78585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To identify a parasitic disease that imposes a significant burden on global health. (</a:t>
            </a:r>
            <a:r>
              <a:rPr b="1" lang="en" sz="1800">
                <a:solidFill>
                  <a:schemeClr val="dk1"/>
                </a:solidFill>
              </a:rPr>
              <a:t>Schistosomaniasis</a:t>
            </a:r>
            <a:r>
              <a:rPr lang="en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To identify a protein target with therapeutic potential in the causative organism. (</a:t>
            </a:r>
            <a:r>
              <a:rPr b="1" lang="en" sz="1800">
                <a:solidFill>
                  <a:schemeClr val="dk1"/>
                </a:solidFill>
              </a:rPr>
              <a:t>Thioredoxin Glutathione Reductase)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To conduct binding pocket analysis to determine its characteristics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(</a:t>
            </a:r>
            <a:r>
              <a:rPr b="1" lang="en" sz="1800">
                <a:solidFill>
                  <a:schemeClr val="dk1"/>
                </a:solidFill>
              </a:rPr>
              <a:t>FAD pocket)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To scaffold core fragments using Ligbuilder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To perform lead optimization using genetic algorithm (Autogrow4)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To perform basic ADMET analysis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86" name="Google Shape;286;p41"/>
          <p:cNvSpPr/>
          <p:nvPr/>
        </p:nvSpPr>
        <p:spPr>
          <a:xfrm>
            <a:off x="8134325" y="1092250"/>
            <a:ext cx="338100" cy="2700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1"/>
          <p:cNvSpPr/>
          <p:nvPr/>
        </p:nvSpPr>
        <p:spPr>
          <a:xfrm>
            <a:off x="8134325" y="1879650"/>
            <a:ext cx="338100" cy="2700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1"/>
          <p:cNvSpPr/>
          <p:nvPr/>
        </p:nvSpPr>
        <p:spPr>
          <a:xfrm>
            <a:off x="8134325" y="2676938"/>
            <a:ext cx="338100" cy="2700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1"/>
          <p:cNvSpPr/>
          <p:nvPr/>
        </p:nvSpPr>
        <p:spPr>
          <a:xfrm>
            <a:off x="8134325" y="3263950"/>
            <a:ext cx="338100" cy="2700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1"/>
          <p:cNvSpPr/>
          <p:nvPr/>
        </p:nvSpPr>
        <p:spPr>
          <a:xfrm>
            <a:off x="8134325" y="4393225"/>
            <a:ext cx="338100" cy="270000"/>
          </a:xfrm>
          <a:prstGeom prst="roundRect">
            <a:avLst>
              <a:gd fmla="val 16667" name="adj"/>
            </a:avLst>
          </a:prstGeom>
          <a:solidFill>
            <a:srgbClr val="FDFF9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1"/>
          <p:cNvSpPr/>
          <p:nvPr/>
        </p:nvSpPr>
        <p:spPr>
          <a:xfrm>
            <a:off x="8134325" y="3850950"/>
            <a:ext cx="338100" cy="270000"/>
          </a:xfrm>
          <a:prstGeom prst="roundRect">
            <a:avLst>
              <a:gd fmla="val 16667" name="adj"/>
            </a:avLst>
          </a:prstGeom>
          <a:solidFill>
            <a:srgbClr val="FDFF9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type="title"/>
          </p:nvPr>
        </p:nvSpPr>
        <p:spPr>
          <a:xfrm>
            <a:off x="311700" y="-2381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/>
              <a:t>References</a:t>
            </a:r>
            <a:endParaRPr sz="2600" u="sng"/>
          </a:p>
        </p:txBody>
      </p:sp>
      <p:sp>
        <p:nvSpPr>
          <p:cNvPr id="297" name="Google Shape;297;p42"/>
          <p:cNvSpPr txBox="1"/>
          <p:nvPr/>
        </p:nvSpPr>
        <p:spPr>
          <a:xfrm>
            <a:off x="73575" y="362125"/>
            <a:ext cx="82989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Roboto"/>
              <a:buChar char="-"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Krivák, R., Hoksza, D. P2Rank: machine learning based tool for rapid and accurate prediction of ligand binding sites from protein structure. </a:t>
            </a:r>
            <a:r>
              <a:rPr i="1"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 Cheminform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10, 39 (2018). </a:t>
            </a:r>
            <a:r>
              <a:rPr lang="en" sz="15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https://doi.org/10.1186/s13321-018-0285-8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Roboto"/>
              <a:buChar char="-"/>
            </a:pPr>
            <a:r>
              <a:rPr lang="en">
                <a:solidFill>
                  <a:schemeClr val="dk1"/>
                </a:solidFill>
              </a:rPr>
              <a:t>van Kempen, M., Kim, S., Tumescheit, C., Mirdita, M., Lee, J., Gilchrist, C.L.M., Söding, J., &amp; Steinegger, M. (2023). Fast and accurate protein structure search with Foldseek. </a:t>
            </a:r>
            <a:r>
              <a:rPr i="1" lang="en">
                <a:solidFill>
                  <a:schemeClr val="dk1"/>
                </a:solidFill>
              </a:rPr>
              <a:t>Nature Biotechnology</a:t>
            </a:r>
            <a:r>
              <a:rPr lang="en">
                <a:solidFill>
                  <a:schemeClr val="dk1"/>
                </a:solidFill>
              </a:rPr>
              <a:t>.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https://doi.org/10.1038/s41587-023-01773-0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50">
                <a:solidFill>
                  <a:srgbClr val="2A2A2A"/>
                </a:solidFill>
                <a:highlight>
                  <a:srgbClr val="FFFFFF"/>
                </a:highlight>
              </a:rPr>
              <a:t>Sebastian Bittrich, Joan Segura, Jose M Duarte, Stephen K Burley, Yana Rose, RCSB protein Data Bank: exploring protein 3D similarities via comprehensive structural alignments, </a:t>
            </a:r>
            <a:r>
              <a:rPr i="1" lang="en" sz="1450">
                <a:solidFill>
                  <a:srgbClr val="2A2A2A"/>
                </a:solidFill>
                <a:highlight>
                  <a:srgbClr val="FFFFFF"/>
                </a:highlight>
              </a:rPr>
              <a:t>Bioinformatics</a:t>
            </a:r>
            <a:r>
              <a:rPr lang="en" sz="1450">
                <a:solidFill>
                  <a:srgbClr val="2A2A2A"/>
                </a:solidFill>
                <a:highlight>
                  <a:srgbClr val="FFFFFF"/>
                </a:highlight>
              </a:rPr>
              <a:t>, Volume 40, Issue 6, June 2024, btae370, </a:t>
            </a:r>
            <a:r>
              <a:rPr lang="en" sz="1450">
                <a:solidFill>
                  <a:srgbClr val="006FB7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https://doi.org/10.1093/bioinformatics/btae370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500">
                <a:solidFill>
                  <a:schemeClr val="dk1"/>
                </a:solidFill>
              </a:rPr>
              <a:t>Yuan, Y., Pei, J., &amp; Lai, L. (2020). LigBuilder V3: A Multi-Target de novo Drug Design Approach. </a:t>
            </a:r>
            <a:r>
              <a:rPr i="1" lang="en" sz="1500">
                <a:solidFill>
                  <a:schemeClr val="dk1"/>
                </a:solidFill>
              </a:rPr>
              <a:t>Frontiers in Chemistry</a:t>
            </a:r>
            <a:r>
              <a:rPr lang="en" sz="1500">
                <a:solidFill>
                  <a:schemeClr val="dk1"/>
                </a:solidFill>
              </a:rPr>
              <a:t>, 8, 142. doi:10.3389/fchem.2020.00142</a:t>
            </a:r>
            <a:endParaRPr sz="18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 Souza Neto, L.R., Montoya, B.O., Brandão-Neto, J. </a:t>
            </a:r>
            <a:r>
              <a:rPr i="1" lang="en" sz="15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 al.</a:t>
            </a: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Fragment library screening by X-ray crystallography and binding site analysis on thioredoxin glutathione reductase of </a:t>
            </a:r>
            <a:r>
              <a:rPr i="1" lang="en" sz="15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Schistosoma mansoni</a:t>
            </a: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i="1" lang="en" sz="15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Sci Rep</a:t>
            </a: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14, 1582 (2024). </a:t>
            </a:r>
            <a:r>
              <a:rPr lang="en" sz="15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6"/>
              </a:rPr>
              <a:t>https://doi.org/10.1038/s41598-024-52018-2</a:t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900"/>
              <a:buFont typeface="Roboto"/>
              <a:buChar char="-"/>
            </a:pPr>
            <a:r>
              <a:rPr lang="en" sz="1500">
                <a:solidFill>
                  <a:schemeClr val="dk1"/>
                </a:solidFill>
              </a:rPr>
              <a:t>Meng, E.C., Goddard, T.D., Pettersen, E.F., Couch, G.S., Pearson, Z.J., Morris, J.H., &amp; Ferrin, T.E. (2023). UCSF ChimeraX: Tools for structure building and analysis. </a:t>
            </a:r>
            <a:r>
              <a:rPr i="1" lang="en" sz="1500">
                <a:solidFill>
                  <a:schemeClr val="dk1"/>
                </a:solidFill>
              </a:rPr>
              <a:t>Protein Science</a:t>
            </a:r>
            <a:r>
              <a:rPr lang="en" sz="1500">
                <a:solidFill>
                  <a:schemeClr val="dk1"/>
                </a:solidFill>
              </a:rPr>
              <a:t>, 32(11), e4792. doi:10.1002/pro.4792.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04" name="Google Shape;30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type="title"/>
          </p:nvPr>
        </p:nvSpPr>
        <p:spPr>
          <a:xfrm>
            <a:off x="212725" y="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Introduction</a:t>
            </a:r>
            <a:endParaRPr u="sng"/>
          </a:p>
        </p:txBody>
      </p:sp>
      <p:sp>
        <p:nvSpPr>
          <p:cNvPr id="109" name="Google Shape;10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300" y="1936475"/>
            <a:ext cx="5391024" cy="309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 txBox="1"/>
          <p:nvPr/>
        </p:nvSpPr>
        <p:spPr>
          <a:xfrm>
            <a:off x="212725" y="716125"/>
            <a:ext cx="30624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The development of small molecules revolutionized treatments, beginning with iconic drugs like penicillin and aspirin.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Computational drug design enables rapid, cost-effective, and innovative solutions to global health challenges.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0025" y="0"/>
            <a:ext cx="1358425" cy="19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311700" y="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PARASITIC DISEASES</a:t>
            </a:r>
            <a:endParaRPr b="1" u="sng"/>
          </a:p>
        </p:txBody>
      </p:sp>
      <p:sp>
        <p:nvSpPr>
          <p:cNvPr id="118" name="Google Shape;11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7"/>
          <p:cNvSpPr txBox="1"/>
          <p:nvPr/>
        </p:nvSpPr>
        <p:spPr>
          <a:xfrm>
            <a:off x="-103875" y="1786800"/>
            <a:ext cx="773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Global Health Impact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Economic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Consequences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Mortality, Morbidity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Drug Resistance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0" name="Google Shape;1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775" y="841800"/>
            <a:ext cx="6140375" cy="41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/>
        </p:nvSpPr>
        <p:spPr>
          <a:xfrm>
            <a:off x="642750" y="2012400"/>
            <a:ext cx="773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To evaluate Combinatorial chemistry as a method to produce drugs with </a:t>
            </a:r>
            <a:r>
              <a:rPr lang="en" sz="1800" u="sng">
                <a:solidFill>
                  <a:schemeClr val="dk1"/>
                </a:solidFill>
              </a:rPr>
              <a:t>better therapeutic properties </a:t>
            </a:r>
            <a:r>
              <a:rPr lang="en" sz="1800">
                <a:solidFill>
                  <a:schemeClr val="dk1"/>
                </a:solidFill>
              </a:rPr>
              <a:t>than current treatment options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6" name="Google Shape;12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8"/>
          <p:cNvSpPr txBox="1"/>
          <p:nvPr/>
        </p:nvSpPr>
        <p:spPr>
          <a:xfrm>
            <a:off x="311700" y="3267250"/>
            <a:ext cx="7858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u="sng">
                <a:solidFill>
                  <a:schemeClr val="dk1"/>
                </a:solidFill>
              </a:rPr>
              <a:t>Rationale</a:t>
            </a:r>
            <a:endParaRPr sz="2700" u="sng">
              <a:solidFill>
                <a:schemeClr val="dk1"/>
              </a:solidFill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311700" y="171625"/>
            <a:ext cx="7858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u="sng">
                <a:solidFill>
                  <a:schemeClr val="dk1"/>
                </a:solidFill>
              </a:rPr>
              <a:t>Aim</a:t>
            </a:r>
            <a:endParaRPr sz="2900" u="sng">
              <a:solidFill>
                <a:schemeClr val="dk1"/>
              </a:solidFill>
            </a:endParaRPr>
          </a:p>
        </p:txBody>
      </p:sp>
      <p:sp>
        <p:nvSpPr>
          <p:cNvPr id="129" name="Google Shape;129;p28"/>
          <p:cNvSpPr txBox="1"/>
          <p:nvPr/>
        </p:nvSpPr>
        <p:spPr>
          <a:xfrm>
            <a:off x="466650" y="711375"/>
            <a:ext cx="785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The aim of this study is to use </a:t>
            </a:r>
            <a:r>
              <a:rPr lang="en" sz="1800" u="sng">
                <a:solidFill>
                  <a:schemeClr val="dk1"/>
                </a:solidFill>
              </a:rPr>
              <a:t>computational</a:t>
            </a:r>
            <a:r>
              <a:rPr lang="en" sz="1800" u="sng">
                <a:solidFill>
                  <a:schemeClr val="dk1"/>
                </a:solidFill>
              </a:rPr>
              <a:t> methods</a:t>
            </a:r>
            <a:r>
              <a:rPr lang="en" sz="1800">
                <a:solidFill>
                  <a:schemeClr val="dk1"/>
                </a:solidFill>
              </a:rPr>
              <a:t> to accelerate drug treatment efforts to treat a parasitic disease affecting humans posing high </a:t>
            </a:r>
            <a:r>
              <a:rPr lang="en" sz="1800">
                <a:solidFill>
                  <a:schemeClr val="dk1"/>
                </a:solidFill>
              </a:rPr>
              <a:t>burden</a:t>
            </a:r>
            <a:r>
              <a:rPr lang="en" sz="1800">
                <a:solidFill>
                  <a:schemeClr val="dk1"/>
                </a:solidFill>
              </a:rPr>
              <a:t>.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0" name="Google Shape;130;p28"/>
          <p:cNvSpPr txBox="1"/>
          <p:nvPr/>
        </p:nvSpPr>
        <p:spPr>
          <a:xfrm>
            <a:off x="579000" y="3867550"/>
            <a:ext cx="7858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Current anthelmintic drugs face challenges such as </a:t>
            </a:r>
            <a:r>
              <a:rPr lang="en" sz="1700" u="sng">
                <a:solidFill>
                  <a:schemeClr val="dk1"/>
                </a:solidFill>
              </a:rPr>
              <a:t>drug resistance and limited efficacy.</a:t>
            </a:r>
            <a:r>
              <a:rPr lang="en" sz="1700">
                <a:solidFill>
                  <a:schemeClr val="dk1"/>
                </a:solidFill>
              </a:rPr>
              <a:t> </a:t>
            </a:r>
            <a:r>
              <a:rPr lang="en" sz="1700">
                <a:solidFill>
                  <a:schemeClr val="dk1"/>
                </a:solidFill>
              </a:rPr>
              <a:t>The study attempts to address this and provide better need to develop effective treatments for parasitic diseases </a:t>
            </a:r>
            <a:endParaRPr sz="2400" u="sng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title"/>
          </p:nvPr>
        </p:nvSpPr>
        <p:spPr>
          <a:xfrm>
            <a:off x="137075" y="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Literature Review</a:t>
            </a:r>
            <a:endParaRPr u="sng"/>
          </a:p>
        </p:txBody>
      </p:sp>
      <p:sp>
        <p:nvSpPr>
          <p:cNvPr id="136" name="Google Shape;13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37" name="Google Shape;137;p29"/>
          <p:cNvGraphicFramePr/>
          <p:nvPr/>
        </p:nvGraphicFramePr>
        <p:xfrm>
          <a:off x="0" y="92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{31AFE20D-25D3-4B78-B779-2F16AE0CF009}</a:tableStyleId>
              </a:tblPr>
              <a:tblGrid>
                <a:gridCol w="3048000"/>
                <a:gridCol w="3048000"/>
                <a:gridCol w="3048000"/>
              </a:tblGrid>
              <a:tr h="74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/>
                        <a:t>Author,Year</a:t>
                      </a:r>
                      <a:endParaRPr sz="2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Title</a:t>
                      </a:r>
                      <a:endParaRPr sz="2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/>
                        <a:t>Inference</a:t>
                      </a:r>
                      <a:endParaRPr sz="2900"/>
                    </a:p>
                  </a:txBody>
                  <a:tcPr marT="91425" marB="91425" marR="91425" marL="91425"/>
                </a:tc>
              </a:tr>
              <a:tr h="74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De Souza Neto et al.</a:t>
                      </a:r>
                      <a:endParaRPr sz="19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2024</a:t>
                      </a:r>
                      <a:endParaRPr sz="19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Fragment library screening by X-ray crystallography and binding site analysis on thioredoxin glutathione reductase of </a:t>
                      </a:r>
                      <a:r>
                        <a:rPr b="1" i="1"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Schistosoma mansoni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Use of FBDD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Binding pocket identification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Binding pocket analysis of TGR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4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Zdesenko,Grace</a:t>
                      </a:r>
                      <a:endParaRPr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2020</a:t>
                      </a:r>
                      <a:endParaRPr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Drug metabolism and pharmacokinetics of praziquantel: A review of variable drug exposure during schistosomiasis treatment in human hosts and experimental models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Mechanism of action of </a:t>
                      </a:r>
                      <a:r>
                        <a:rPr lang="en"/>
                        <a:t>praziquantel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Pharmacokinetics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Limitations of using </a:t>
                      </a:r>
                      <a:r>
                        <a:rPr lang="en"/>
                        <a:t>praziquantel</a:t>
                      </a:r>
                      <a:r>
                        <a:rPr lang="en"/>
                        <a:t> treatment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4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Spiegel, Durrant</a:t>
                      </a:r>
                      <a:endParaRPr sz="2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2020</a:t>
                      </a:r>
                      <a:endParaRPr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 open-source genetic algorithm for de novo drug design and lead optimization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Use of genetic algorithm for chemical space exploration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Novel small molecule generation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472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>
            <p:ph type="title"/>
          </p:nvPr>
        </p:nvSpPr>
        <p:spPr>
          <a:xfrm>
            <a:off x="216450" y="118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Objectives</a:t>
            </a:r>
            <a:endParaRPr b="1" u="sng"/>
          </a:p>
        </p:txBody>
      </p:sp>
      <p:sp>
        <p:nvSpPr>
          <p:cNvPr id="150" name="Google Shape;15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31"/>
          <p:cNvSpPr txBox="1"/>
          <p:nvPr/>
        </p:nvSpPr>
        <p:spPr>
          <a:xfrm>
            <a:off x="397450" y="955500"/>
            <a:ext cx="78585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To identify a parasitic disease that imposes a significant burden on global health.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To identify a protein target with therapeutic potential in the causative organism.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To conduct binding pocket analysis to determine its characteristics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To scaffold core fragments using Ligbuilder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To perform lead optimization using genetic algorithm (Autogrow4)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 sz="1800">
                <a:solidFill>
                  <a:schemeClr val="dk1"/>
                </a:solidFill>
              </a:rPr>
              <a:t>To perform basic ADMET analysis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type="title"/>
          </p:nvPr>
        </p:nvSpPr>
        <p:spPr>
          <a:xfrm>
            <a:off x="311700" y="3124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WORKPLAN</a:t>
            </a:r>
            <a:endParaRPr b="1" u="sng"/>
          </a:p>
        </p:txBody>
      </p:sp>
      <p:sp>
        <p:nvSpPr>
          <p:cNvPr id="157" name="Google Shape;157;p32"/>
          <p:cNvSpPr/>
          <p:nvPr/>
        </p:nvSpPr>
        <p:spPr>
          <a:xfrm>
            <a:off x="311700" y="1567500"/>
            <a:ext cx="2329500" cy="128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2"/>
          <p:cNvSpPr txBox="1"/>
          <p:nvPr/>
        </p:nvSpPr>
        <p:spPr>
          <a:xfrm>
            <a:off x="311700" y="1736275"/>
            <a:ext cx="5963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Method Discovery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(Week 0)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59" name="Google Shape;159;p32"/>
          <p:cNvCxnSpPr/>
          <p:nvPr/>
        </p:nvCxnSpPr>
        <p:spPr>
          <a:xfrm>
            <a:off x="1494525" y="2864775"/>
            <a:ext cx="0" cy="53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32"/>
          <p:cNvSpPr/>
          <p:nvPr/>
        </p:nvSpPr>
        <p:spPr>
          <a:xfrm>
            <a:off x="221075" y="3413550"/>
            <a:ext cx="2609100" cy="137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2"/>
          <p:cNvSpPr txBox="1"/>
          <p:nvPr/>
        </p:nvSpPr>
        <p:spPr>
          <a:xfrm>
            <a:off x="395700" y="3748075"/>
            <a:ext cx="2836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Target Discovery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(Week 1)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dk1"/>
              </a:solidFill>
            </a:endParaRPr>
          </a:p>
        </p:txBody>
      </p:sp>
      <p:cxnSp>
        <p:nvCxnSpPr>
          <p:cNvPr id="162" name="Google Shape;162;p32"/>
          <p:cNvCxnSpPr>
            <a:endCxn id="163" idx="1"/>
          </p:cNvCxnSpPr>
          <p:nvPr/>
        </p:nvCxnSpPr>
        <p:spPr>
          <a:xfrm flipH="1" rot="10800000">
            <a:off x="2809350" y="4102050"/>
            <a:ext cx="597900" cy="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32"/>
          <p:cNvSpPr/>
          <p:nvPr/>
        </p:nvSpPr>
        <p:spPr>
          <a:xfrm>
            <a:off x="3407250" y="3458550"/>
            <a:ext cx="2329500" cy="128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2"/>
          <p:cNvSpPr/>
          <p:nvPr/>
        </p:nvSpPr>
        <p:spPr>
          <a:xfrm>
            <a:off x="3407250" y="1736275"/>
            <a:ext cx="2329500" cy="128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2"/>
          <p:cNvSpPr/>
          <p:nvPr/>
        </p:nvSpPr>
        <p:spPr>
          <a:xfrm>
            <a:off x="6408525" y="1736275"/>
            <a:ext cx="2329500" cy="128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2"/>
          <p:cNvSpPr/>
          <p:nvPr/>
        </p:nvSpPr>
        <p:spPr>
          <a:xfrm>
            <a:off x="6408525" y="3474025"/>
            <a:ext cx="2329500" cy="128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32"/>
          <p:cNvCxnSpPr>
            <a:endCxn id="164" idx="2"/>
          </p:cNvCxnSpPr>
          <p:nvPr/>
        </p:nvCxnSpPr>
        <p:spPr>
          <a:xfrm rot="10800000">
            <a:off x="4572000" y="3023275"/>
            <a:ext cx="18300" cy="4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32"/>
          <p:cNvCxnSpPr>
            <a:endCxn id="165" idx="1"/>
          </p:cNvCxnSpPr>
          <p:nvPr/>
        </p:nvCxnSpPr>
        <p:spPr>
          <a:xfrm>
            <a:off x="5739225" y="2378275"/>
            <a:ext cx="6693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32"/>
          <p:cNvCxnSpPr>
            <a:endCxn id="166" idx="0"/>
          </p:cNvCxnSpPr>
          <p:nvPr/>
        </p:nvCxnSpPr>
        <p:spPr>
          <a:xfrm flipH="1">
            <a:off x="7573275" y="3030325"/>
            <a:ext cx="19200" cy="44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32"/>
          <p:cNvSpPr txBox="1"/>
          <p:nvPr/>
        </p:nvSpPr>
        <p:spPr>
          <a:xfrm>
            <a:off x="3535100" y="3481075"/>
            <a:ext cx="2074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Protein Target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Identification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(Week 2)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171" name="Google Shape;171;p32"/>
          <p:cNvSpPr txBox="1"/>
          <p:nvPr/>
        </p:nvSpPr>
        <p:spPr>
          <a:xfrm>
            <a:off x="3407250" y="1841550"/>
            <a:ext cx="5248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Scaffolding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Using FBDD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(Week 6)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2" name="Google Shape;172;p32"/>
          <p:cNvSpPr txBox="1"/>
          <p:nvPr/>
        </p:nvSpPr>
        <p:spPr>
          <a:xfrm>
            <a:off x="6411000" y="1754113"/>
            <a:ext cx="2449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Lead Optimisation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Using Genetic Algorithm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(Week 10)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3" name="Google Shape;173;p32"/>
          <p:cNvSpPr txBox="1"/>
          <p:nvPr/>
        </p:nvSpPr>
        <p:spPr>
          <a:xfrm>
            <a:off x="6411000" y="3481075"/>
            <a:ext cx="2587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Preliminary ADMET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(Week 14)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4" name="Google Shape;174;p32"/>
          <p:cNvSpPr txBox="1"/>
          <p:nvPr>
            <p:ph idx="12" type="sldNum"/>
          </p:nvPr>
        </p:nvSpPr>
        <p:spPr>
          <a:xfrm>
            <a:off x="8488333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/>
        </p:nvSpPr>
        <p:spPr>
          <a:xfrm>
            <a:off x="561675" y="78450"/>
            <a:ext cx="8174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 u="sng">
                <a:solidFill>
                  <a:schemeClr val="dk1"/>
                </a:solidFill>
              </a:rPr>
              <a:t>2) PROTEIN TARGET IDENTIFICATION</a:t>
            </a:r>
            <a:endParaRPr b="1" sz="3100" u="sng">
              <a:solidFill>
                <a:schemeClr val="dk1"/>
              </a:solidFill>
            </a:endParaRPr>
          </a:p>
        </p:txBody>
      </p:sp>
      <p:sp>
        <p:nvSpPr>
          <p:cNvPr id="180" name="Google Shape;180;p33"/>
          <p:cNvSpPr txBox="1"/>
          <p:nvPr/>
        </p:nvSpPr>
        <p:spPr>
          <a:xfrm>
            <a:off x="146974" y="840000"/>
            <a:ext cx="343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Binding pocket prediction of proteome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1" name="Google Shape;181;p33"/>
          <p:cNvSpPr txBox="1"/>
          <p:nvPr/>
        </p:nvSpPr>
        <p:spPr>
          <a:xfrm>
            <a:off x="3370175" y="878550"/>
            <a:ext cx="244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Structural</a:t>
            </a:r>
            <a:r>
              <a:rPr lang="en" sz="1800">
                <a:solidFill>
                  <a:schemeClr val="dk2"/>
                </a:solidFill>
              </a:rPr>
              <a:t> proteome </a:t>
            </a:r>
            <a:r>
              <a:rPr lang="en" sz="1800">
                <a:solidFill>
                  <a:schemeClr val="dk2"/>
                </a:solidFill>
              </a:rPr>
              <a:t>comparison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2" name="Google Shape;182;p33"/>
          <p:cNvSpPr txBox="1"/>
          <p:nvPr/>
        </p:nvSpPr>
        <p:spPr>
          <a:xfrm>
            <a:off x="6109571" y="812750"/>
            <a:ext cx="281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Literature Review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3" name="Google Shape;183;p33"/>
          <p:cNvSpPr txBox="1"/>
          <p:nvPr/>
        </p:nvSpPr>
        <p:spPr>
          <a:xfrm>
            <a:off x="-8164" y="2037398"/>
            <a:ext cx="916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4" name="Google Shape;184;p33"/>
          <p:cNvSpPr/>
          <p:nvPr/>
        </p:nvSpPr>
        <p:spPr>
          <a:xfrm>
            <a:off x="146972" y="851302"/>
            <a:ext cx="3027300" cy="661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3"/>
          <p:cNvSpPr/>
          <p:nvPr/>
        </p:nvSpPr>
        <p:spPr>
          <a:xfrm>
            <a:off x="3291847" y="878550"/>
            <a:ext cx="2592900" cy="661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3"/>
          <p:cNvSpPr/>
          <p:nvPr/>
        </p:nvSpPr>
        <p:spPr>
          <a:xfrm>
            <a:off x="6039400" y="712700"/>
            <a:ext cx="2943000" cy="661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33"/>
          <p:cNvCxnSpPr/>
          <p:nvPr/>
        </p:nvCxnSpPr>
        <p:spPr>
          <a:xfrm>
            <a:off x="3255875" y="812750"/>
            <a:ext cx="32700" cy="45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33"/>
          <p:cNvCxnSpPr/>
          <p:nvPr/>
        </p:nvCxnSpPr>
        <p:spPr>
          <a:xfrm>
            <a:off x="5945713" y="812750"/>
            <a:ext cx="32700" cy="45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9" name="Google Shape;189;p33"/>
          <p:cNvPicPr preferRelativeResize="0"/>
          <p:nvPr/>
        </p:nvPicPr>
        <p:blipFill rotWithShape="1">
          <a:blip r:embed="rId3">
            <a:alphaModFix/>
          </a:blip>
          <a:srcRect b="0" l="18541" r="15686" t="0"/>
          <a:stretch/>
        </p:blipFill>
        <p:spPr>
          <a:xfrm>
            <a:off x="438462" y="2957600"/>
            <a:ext cx="2444326" cy="20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25" y="1875663"/>
            <a:ext cx="3027299" cy="82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5575" y="314724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3"/>
          <p:cNvPicPr preferRelativeResize="0"/>
          <p:nvPr/>
        </p:nvPicPr>
        <p:blipFill rotWithShape="1">
          <a:blip r:embed="rId6">
            <a:alphaModFix/>
          </a:blip>
          <a:srcRect b="0" l="21358" r="20931" t="0"/>
          <a:stretch/>
        </p:blipFill>
        <p:spPr>
          <a:xfrm>
            <a:off x="3442950" y="1726775"/>
            <a:ext cx="1564200" cy="12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9581" y="2304351"/>
            <a:ext cx="2812201" cy="236903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3"/>
          <p:cNvSpPr txBox="1"/>
          <p:nvPr/>
        </p:nvSpPr>
        <p:spPr>
          <a:xfrm>
            <a:off x="4572011" y="2132220"/>
            <a:ext cx="916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FOLDSEEK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5" name="Google Shape;19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